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1" d="100"/>
          <a:sy n="91" d="100"/>
        </p:scale>
        <p:origin x="-486" y="-114"/>
      </p:cViewPr>
      <p:guideLst>
        <p:guide orient="horz" pos="2160"/>
        <p:guide pos="3840"/>
      </p:guideLst>
    </p:cSldViewPr>
  </p:slid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8FD831D-15CE-46FE-B3EE-1A7E1B1A9111}" type="datetimeFigureOut">
              <a:rPr lang="it-IT" smtClean="0"/>
              <a:pPr/>
              <a:t>04/04/2019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8A08DBF-81FF-4BDD-B888-2F8141FF9079}" type="slidenum">
              <a:rPr lang="it-IT" smtClean="0"/>
              <a:pPr/>
              <a:t>‹N›</a:t>
            </a:fld>
            <a:endParaRPr lang="it-IT"/>
          </a:p>
        </p:txBody>
      </p:sp>
    </p:spTree>
    <p:extLst>
      <p:ext uri="{BB962C8B-B14F-4D97-AF65-F5344CB8AC3E}">
        <p14:creationId xmlns="" xmlns:p14="http://schemas.microsoft.com/office/powerpoint/2010/main" val="2251193370"/>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8FD831D-15CE-46FE-B3EE-1A7E1B1A9111}" type="datetimeFigureOut">
              <a:rPr lang="it-IT" smtClean="0"/>
              <a:pPr/>
              <a:t>04/04/2019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8A08DBF-81FF-4BDD-B888-2F8141FF9079}" type="slidenum">
              <a:rPr lang="it-IT" smtClean="0"/>
              <a:pPr/>
              <a:t>‹N›</a:t>
            </a:fld>
            <a:endParaRPr lang="it-IT"/>
          </a:p>
        </p:txBody>
      </p:sp>
    </p:spTree>
    <p:extLst>
      <p:ext uri="{BB962C8B-B14F-4D97-AF65-F5344CB8AC3E}">
        <p14:creationId xmlns="" xmlns:p14="http://schemas.microsoft.com/office/powerpoint/2010/main" val="4214552970"/>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8FD831D-15CE-46FE-B3EE-1A7E1B1A9111}" type="datetimeFigureOut">
              <a:rPr lang="it-IT" smtClean="0"/>
              <a:pPr/>
              <a:t>04/04/2019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8A08DBF-81FF-4BDD-B888-2F8141FF9079}" type="slidenum">
              <a:rPr lang="it-IT" smtClean="0"/>
              <a:pPr/>
              <a:t>‹N›</a:t>
            </a:fld>
            <a:endParaRPr lang="it-IT"/>
          </a:p>
        </p:txBody>
      </p:sp>
    </p:spTree>
    <p:extLst>
      <p:ext uri="{BB962C8B-B14F-4D97-AF65-F5344CB8AC3E}">
        <p14:creationId xmlns="" xmlns:p14="http://schemas.microsoft.com/office/powerpoint/2010/main" val="1256753249"/>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8FD831D-15CE-46FE-B3EE-1A7E1B1A9111}" type="datetimeFigureOut">
              <a:rPr lang="it-IT" smtClean="0"/>
              <a:pPr/>
              <a:t>04/04/2019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8A08DBF-81FF-4BDD-B888-2F8141FF9079}" type="slidenum">
              <a:rPr lang="it-IT" smtClean="0"/>
              <a:pPr/>
              <a:t>‹N›</a:t>
            </a:fld>
            <a:endParaRPr lang="it-IT"/>
          </a:p>
        </p:txBody>
      </p:sp>
    </p:spTree>
    <p:extLst>
      <p:ext uri="{BB962C8B-B14F-4D97-AF65-F5344CB8AC3E}">
        <p14:creationId xmlns="" xmlns:p14="http://schemas.microsoft.com/office/powerpoint/2010/main" val="3251211244"/>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8FD831D-15CE-46FE-B3EE-1A7E1B1A9111}" type="datetimeFigureOut">
              <a:rPr lang="it-IT" smtClean="0"/>
              <a:pPr/>
              <a:t>04/04/2019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8A08DBF-81FF-4BDD-B888-2F8141FF9079}" type="slidenum">
              <a:rPr lang="it-IT" smtClean="0"/>
              <a:pPr/>
              <a:t>‹N›</a:t>
            </a:fld>
            <a:endParaRPr lang="it-IT"/>
          </a:p>
        </p:txBody>
      </p:sp>
    </p:spTree>
    <p:extLst>
      <p:ext uri="{BB962C8B-B14F-4D97-AF65-F5344CB8AC3E}">
        <p14:creationId xmlns="" xmlns:p14="http://schemas.microsoft.com/office/powerpoint/2010/main" val="3628306411"/>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8FD831D-15CE-46FE-B3EE-1A7E1B1A9111}" type="datetimeFigureOut">
              <a:rPr lang="it-IT" smtClean="0"/>
              <a:pPr/>
              <a:t>04/04/2019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8A08DBF-81FF-4BDD-B888-2F8141FF9079}" type="slidenum">
              <a:rPr lang="it-IT" smtClean="0"/>
              <a:pPr/>
              <a:t>‹N›</a:t>
            </a:fld>
            <a:endParaRPr lang="it-IT"/>
          </a:p>
        </p:txBody>
      </p:sp>
    </p:spTree>
    <p:extLst>
      <p:ext uri="{BB962C8B-B14F-4D97-AF65-F5344CB8AC3E}">
        <p14:creationId xmlns="" xmlns:p14="http://schemas.microsoft.com/office/powerpoint/2010/main" val="2490946507"/>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8FD831D-15CE-46FE-B3EE-1A7E1B1A9111}" type="datetimeFigureOut">
              <a:rPr lang="it-IT" smtClean="0"/>
              <a:pPr/>
              <a:t>04/04/2019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8A08DBF-81FF-4BDD-B888-2F8141FF9079}" type="slidenum">
              <a:rPr lang="it-IT" smtClean="0"/>
              <a:pPr/>
              <a:t>‹N›</a:t>
            </a:fld>
            <a:endParaRPr lang="it-IT"/>
          </a:p>
        </p:txBody>
      </p:sp>
    </p:spTree>
    <p:extLst>
      <p:ext uri="{BB962C8B-B14F-4D97-AF65-F5344CB8AC3E}">
        <p14:creationId xmlns="" xmlns:p14="http://schemas.microsoft.com/office/powerpoint/2010/main" val="68653188"/>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08FD831D-15CE-46FE-B3EE-1A7E1B1A9111}" type="datetimeFigureOut">
              <a:rPr lang="it-IT" smtClean="0"/>
              <a:pPr/>
              <a:t>04/04/2019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8A08DBF-81FF-4BDD-B888-2F8141FF9079}" type="slidenum">
              <a:rPr lang="it-IT" smtClean="0"/>
              <a:pPr/>
              <a:t>‹N›</a:t>
            </a:fld>
            <a:endParaRPr lang="it-IT"/>
          </a:p>
        </p:txBody>
      </p:sp>
    </p:spTree>
    <p:extLst>
      <p:ext uri="{BB962C8B-B14F-4D97-AF65-F5344CB8AC3E}">
        <p14:creationId xmlns="" xmlns:p14="http://schemas.microsoft.com/office/powerpoint/2010/main" val="1059029332"/>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8FD831D-15CE-46FE-B3EE-1A7E1B1A9111}" type="datetimeFigureOut">
              <a:rPr lang="it-IT" smtClean="0"/>
              <a:pPr/>
              <a:t>04/04/2019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8A08DBF-81FF-4BDD-B888-2F8141FF9079}" type="slidenum">
              <a:rPr lang="it-IT" smtClean="0"/>
              <a:pPr/>
              <a:t>‹N›</a:t>
            </a:fld>
            <a:endParaRPr lang="it-IT"/>
          </a:p>
        </p:txBody>
      </p:sp>
    </p:spTree>
    <p:extLst>
      <p:ext uri="{BB962C8B-B14F-4D97-AF65-F5344CB8AC3E}">
        <p14:creationId xmlns="" xmlns:p14="http://schemas.microsoft.com/office/powerpoint/2010/main" val="3186897441"/>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8FD831D-15CE-46FE-B3EE-1A7E1B1A9111}" type="datetimeFigureOut">
              <a:rPr lang="it-IT" smtClean="0"/>
              <a:pPr/>
              <a:t>04/04/2019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8A08DBF-81FF-4BDD-B888-2F8141FF9079}" type="slidenum">
              <a:rPr lang="it-IT" smtClean="0"/>
              <a:pPr/>
              <a:t>‹N›</a:t>
            </a:fld>
            <a:endParaRPr lang="it-IT"/>
          </a:p>
        </p:txBody>
      </p:sp>
    </p:spTree>
    <p:extLst>
      <p:ext uri="{BB962C8B-B14F-4D97-AF65-F5344CB8AC3E}">
        <p14:creationId xmlns="" xmlns:p14="http://schemas.microsoft.com/office/powerpoint/2010/main" val="3697931083"/>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8FD831D-15CE-46FE-B3EE-1A7E1B1A9111}" type="datetimeFigureOut">
              <a:rPr lang="it-IT" smtClean="0"/>
              <a:pPr/>
              <a:t>04/04/2019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8A08DBF-81FF-4BDD-B888-2F8141FF9079}" type="slidenum">
              <a:rPr lang="it-IT" smtClean="0"/>
              <a:pPr/>
              <a:t>‹N›</a:t>
            </a:fld>
            <a:endParaRPr lang="it-IT"/>
          </a:p>
        </p:txBody>
      </p:sp>
    </p:spTree>
    <p:extLst>
      <p:ext uri="{BB962C8B-B14F-4D97-AF65-F5344CB8AC3E}">
        <p14:creationId xmlns="" xmlns:p14="http://schemas.microsoft.com/office/powerpoint/2010/main" val="3577832434"/>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D831D-15CE-46FE-B3EE-1A7E1B1A9111}" type="datetimeFigureOut">
              <a:rPr lang="it-IT" smtClean="0"/>
              <a:pPr/>
              <a:t>04/04/2019</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A08DBF-81FF-4BDD-B888-2F8141FF9079}" type="slidenum">
              <a:rPr lang="it-IT" smtClean="0"/>
              <a:pPr/>
              <a:t>‹N›</a:t>
            </a:fld>
            <a:endParaRPr lang="it-IT"/>
          </a:p>
        </p:txBody>
      </p:sp>
    </p:spTree>
    <p:extLst>
      <p:ext uri="{BB962C8B-B14F-4D97-AF65-F5344CB8AC3E}">
        <p14:creationId xmlns="" xmlns:p14="http://schemas.microsoft.com/office/powerpoint/2010/main" val="2787142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82000">
              <a:schemeClr val="accent3">
                <a:lumMod val="75000"/>
              </a:schemeClr>
            </a:gs>
          </a:gsLst>
          <a:lin ang="5400000" scaled="1"/>
        </a:gradFill>
        <a:effectLst/>
      </p:bgPr>
    </p:bg>
    <p:spTree>
      <p:nvGrpSpPr>
        <p:cNvPr id="1" name=""/>
        <p:cNvGrpSpPr/>
        <p:nvPr/>
      </p:nvGrpSpPr>
      <p:grpSpPr>
        <a:xfrm>
          <a:off x="0" y="0"/>
          <a:ext cx="0" cy="0"/>
          <a:chOff x="0" y="0"/>
          <a:chExt cx="0" cy="0"/>
        </a:xfrm>
      </p:grpSpPr>
      <p:pic>
        <p:nvPicPr>
          <p:cNvPr id="5" name="Immagine 4"/>
          <p:cNvPicPr>
            <a:picLocks noChangeAspect="1"/>
          </p:cNvPicPr>
          <p:nvPr/>
        </p:nvPicPr>
        <p:blipFill>
          <a:blip r:embed="rId2" cstate="print"/>
          <a:stretch>
            <a:fillRect/>
          </a:stretch>
        </p:blipFill>
        <p:spPr>
          <a:xfrm>
            <a:off x="1978090" y="0"/>
            <a:ext cx="8285583" cy="6858000"/>
          </a:xfrm>
          <a:prstGeom prst="rect">
            <a:avLst/>
          </a:prstGeom>
        </p:spPr>
      </p:pic>
      <p:sp>
        <p:nvSpPr>
          <p:cNvPr id="3" name="CasellaDiTesto 2"/>
          <p:cNvSpPr txBox="1"/>
          <p:nvPr/>
        </p:nvSpPr>
        <p:spPr>
          <a:xfrm>
            <a:off x="244928" y="3429000"/>
            <a:ext cx="1733162" cy="1200329"/>
          </a:xfrm>
          <a:prstGeom prst="rect">
            <a:avLst/>
          </a:prstGeom>
          <a:noFill/>
        </p:spPr>
        <p:txBody>
          <a:bodyPr wrap="square" rtlCol="0">
            <a:spAutoFit/>
          </a:bodyPr>
          <a:lstStyle/>
          <a:p>
            <a:endParaRPr lang="it-IT" dirty="0">
              <a:solidFill>
                <a:schemeClr val="bg1"/>
              </a:solidFill>
            </a:endParaRPr>
          </a:p>
          <a:p>
            <a:r>
              <a:rPr lang="it-IT" dirty="0" smtClean="0">
                <a:solidFill>
                  <a:schemeClr val="bg1"/>
                </a:solidFill>
              </a:rPr>
              <a:t>Classe </a:t>
            </a:r>
            <a:r>
              <a:rPr lang="it-IT" dirty="0" smtClean="0">
                <a:solidFill>
                  <a:schemeClr val="bg1"/>
                </a:solidFill>
              </a:rPr>
              <a:t>III</a:t>
            </a:r>
            <a:endParaRPr lang="it-IT" dirty="0" smtClean="0">
              <a:solidFill>
                <a:schemeClr val="bg1"/>
              </a:solidFill>
            </a:endParaRPr>
          </a:p>
          <a:p>
            <a:r>
              <a:rPr lang="it-IT" dirty="0" smtClean="0">
                <a:solidFill>
                  <a:schemeClr val="bg1"/>
                </a:solidFill>
              </a:rPr>
              <a:t>Liceo Cuoco- Campanella </a:t>
            </a:r>
            <a:endParaRPr lang="it-IT" dirty="0">
              <a:solidFill>
                <a:schemeClr val="bg1"/>
              </a:solidFill>
            </a:endParaRPr>
          </a:p>
        </p:txBody>
      </p:sp>
    </p:spTree>
    <p:extLst>
      <p:ext uri="{BB962C8B-B14F-4D97-AF65-F5344CB8AC3E}">
        <p14:creationId xmlns="" xmlns:p14="http://schemas.microsoft.com/office/powerpoint/2010/main" val="3801476781"/>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82000">
              <a:schemeClr val="accent3">
                <a:lumMod val="75000"/>
              </a:schemeClr>
            </a:gs>
          </a:gsLst>
          <a:lin ang="5400000" scaled="1"/>
        </a:gradFill>
        <a:effectLst/>
      </p:bgPr>
    </p:bg>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stretch>
            <a:fillRect/>
          </a:stretch>
        </p:blipFill>
        <p:spPr>
          <a:xfrm>
            <a:off x="2009190" y="3086100"/>
            <a:ext cx="9144000" cy="3771900"/>
          </a:xfrm>
          <a:prstGeom prst="rect">
            <a:avLst/>
          </a:prstGeom>
        </p:spPr>
      </p:pic>
      <p:sp>
        <p:nvSpPr>
          <p:cNvPr id="5" name="Rettangolo 4"/>
          <p:cNvSpPr/>
          <p:nvPr/>
        </p:nvSpPr>
        <p:spPr>
          <a:xfrm>
            <a:off x="2839615" y="558578"/>
            <a:ext cx="6295054" cy="830997"/>
          </a:xfrm>
          <a:prstGeom prst="rect">
            <a:avLst/>
          </a:prstGeom>
        </p:spPr>
        <p:txBody>
          <a:bodyPr wrap="square">
            <a:spAutoFit/>
          </a:bodyPr>
          <a:lstStyle/>
          <a:p>
            <a:r>
              <a:rPr lang="it-IT" sz="2400" dirty="0" smtClean="0">
                <a:solidFill>
                  <a:schemeClr val="bg2">
                    <a:lumMod val="75000"/>
                  </a:schemeClr>
                </a:solidFill>
                <a:latin typeface="AR JULIAN" panose="02000000000000000000" pitchFamily="2" charset="0"/>
              </a:rPr>
              <a:t>Nel 410 il condottiero visigoto Alarico si spegne nel suo accampamento a Cosenza. </a:t>
            </a:r>
            <a:endParaRPr lang="it-IT" sz="2400" dirty="0">
              <a:solidFill>
                <a:schemeClr val="bg2">
                  <a:lumMod val="75000"/>
                </a:schemeClr>
              </a:solidFill>
              <a:latin typeface="AR JULIAN" panose="02000000000000000000" pitchFamily="2" charset="0"/>
            </a:endParaRPr>
          </a:p>
        </p:txBody>
      </p:sp>
      <p:sp>
        <p:nvSpPr>
          <p:cNvPr id="6" name="CasellaDiTesto 5"/>
          <p:cNvSpPr txBox="1"/>
          <p:nvPr/>
        </p:nvSpPr>
        <p:spPr>
          <a:xfrm>
            <a:off x="2839615" y="1222310"/>
            <a:ext cx="7165910" cy="1200329"/>
          </a:xfrm>
          <a:prstGeom prst="rect">
            <a:avLst/>
          </a:prstGeom>
          <a:noFill/>
        </p:spPr>
        <p:txBody>
          <a:bodyPr wrap="square" rtlCol="0">
            <a:spAutoFit/>
          </a:bodyPr>
          <a:lstStyle/>
          <a:p>
            <a:r>
              <a:rPr lang="it-IT" sz="2400" dirty="0" smtClean="0">
                <a:solidFill>
                  <a:schemeClr val="bg2">
                    <a:lumMod val="75000"/>
                  </a:schemeClr>
                </a:solidFill>
                <a:latin typeface="AR JULIAN" panose="02000000000000000000" pitchFamily="2" charset="0"/>
              </a:rPr>
              <a:t>Viene seppellito dai suoi uomini insieme con un ricco tesoro, frutto del sacco della città di Roma. Dopo aver seppellito il suo corpo, i Visigoti riprendono la marcia sotto la guida del generale </a:t>
            </a:r>
            <a:r>
              <a:rPr lang="it-IT" sz="2400" dirty="0" err="1" smtClean="0">
                <a:solidFill>
                  <a:schemeClr val="bg2">
                    <a:lumMod val="75000"/>
                  </a:schemeClr>
                </a:solidFill>
                <a:latin typeface="AR JULIAN" panose="02000000000000000000" pitchFamily="2" charset="0"/>
              </a:rPr>
              <a:t>Ataulfo</a:t>
            </a:r>
            <a:r>
              <a:rPr lang="it-IT" sz="2400" dirty="0" smtClean="0">
                <a:solidFill>
                  <a:schemeClr val="bg2">
                    <a:lumMod val="75000"/>
                  </a:schemeClr>
                </a:solidFill>
                <a:latin typeface="AR JULIAN" panose="02000000000000000000" pitchFamily="2" charset="0"/>
              </a:rPr>
              <a:t>.</a:t>
            </a:r>
            <a:endParaRPr lang="it-IT" sz="2400" dirty="0">
              <a:solidFill>
                <a:schemeClr val="bg2">
                  <a:lumMod val="75000"/>
                </a:schemeClr>
              </a:solidFill>
              <a:latin typeface="AR JULIAN" panose="02000000000000000000" pitchFamily="2" charset="0"/>
            </a:endParaRPr>
          </a:p>
        </p:txBody>
      </p:sp>
      <p:pic>
        <p:nvPicPr>
          <p:cNvPr id="7" name="Immagine 6"/>
          <p:cNvPicPr>
            <a:picLocks noChangeAspect="1"/>
          </p:cNvPicPr>
          <p:nvPr/>
        </p:nvPicPr>
        <p:blipFill>
          <a:blip r:embed="rId3" cstate="print"/>
          <a:stretch>
            <a:fillRect/>
          </a:stretch>
        </p:blipFill>
        <p:spPr>
          <a:xfrm>
            <a:off x="6686450" y="2191806"/>
            <a:ext cx="3319075" cy="5324067"/>
          </a:xfrm>
          <a:prstGeom prst="rect">
            <a:avLst/>
          </a:prstGeom>
        </p:spPr>
      </p:pic>
    </p:spTree>
    <p:extLst>
      <p:ext uri="{BB962C8B-B14F-4D97-AF65-F5344CB8AC3E}">
        <p14:creationId xmlns="" xmlns:p14="http://schemas.microsoft.com/office/powerpoint/2010/main" val="2123694877"/>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par>
                                <p:cTn id="21" presetID="42"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82000">
              <a:schemeClr val="accent3">
                <a:lumMod val="75000"/>
              </a:schemeClr>
            </a:gs>
          </a:gsLst>
          <a:lin ang="5400000" scaled="1"/>
        </a:gradFill>
        <a:effectLst/>
      </p:bgPr>
    </p:bg>
    <p:spTree>
      <p:nvGrpSpPr>
        <p:cNvPr id="1" name=""/>
        <p:cNvGrpSpPr/>
        <p:nvPr/>
      </p:nvGrpSpPr>
      <p:grpSpPr>
        <a:xfrm>
          <a:off x="0" y="0"/>
          <a:ext cx="0" cy="0"/>
          <a:chOff x="0" y="0"/>
          <a:chExt cx="0" cy="0"/>
        </a:xfrm>
      </p:grpSpPr>
      <p:sp>
        <p:nvSpPr>
          <p:cNvPr id="4" name="CasellaDiTesto 3"/>
          <p:cNvSpPr txBox="1"/>
          <p:nvPr/>
        </p:nvSpPr>
        <p:spPr>
          <a:xfrm>
            <a:off x="2792186" y="606490"/>
            <a:ext cx="7641771" cy="1569660"/>
          </a:xfrm>
          <a:prstGeom prst="rect">
            <a:avLst/>
          </a:prstGeom>
          <a:noFill/>
        </p:spPr>
        <p:txBody>
          <a:bodyPr wrap="square" rtlCol="0">
            <a:spAutoFit/>
          </a:bodyPr>
          <a:lstStyle/>
          <a:p>
            <a:r>
              <a:rPr lang="it-IT" sz="2400" dirty="0" smtClean="0">
                <a:solidFill>
                  <a:schemeClr val="bg2">
                    <a:lumMod val="75000"/>
                  </a:schemeClr>
                </a:solidFill>
                <a:latin typeface="AR JULIAN" panose="02000000000000000000" pitchFamily="2" charset="0"/>
              </a:rPr>
              <a:t>Nel giugno del 1740, nella Napoli  di Don </a:t>
            </a:r>
            <a:r>
              <a:rPr lang="it-IT" sz="2400" dirty="0">
                <a:solidFill>
                  <a:schemeClr val="bg2">
                    <a:lumMod val="75000"/>
                  </a:schemeClr>
                </a:solidFill>
                <a:latin typeface="AR JULIAN" panose="02000000000000000000" pitchFamily="2" charset="0"/>
              </a:rPr>
              <a:t>Raimondo di </a:t>
            </a:r>
            <a:r>
              <a:rPr lang="it-IT" sz="2400" dirty="0" smtClean="0">
                <a:solidFill>
                  <a:schemeClr val="bg2">
                    <a:lumMod val="75000"/>
                  </a:schemeClr>
                </a:solidFill>
                <a:latin typeface="AR JULIAN" panose="02000000000000000000" pitchFamily="2" charset="0"/>
              </a:rPr>
              <a:t>Sangro, il giovane architetto Angelo Aquilani si ritrova in una cella sotterranea in una torre del Maschio Angioino. Riceve </a:t>
            </a:r>
            <a:r>
              <a:rPr lang="it-IT" sz="2400" dirty="0">
                <a:solidFill>
                  <a:schemeClr val="bg2">
                    <a:lumMod val="75000"/>
                  </a:schemeClr>
                </a:solidFill>
                <a:latin typeface="AR JULIAN" panose="02000000000000000000" pitchFamily="2" charset="0"/>
              </a:rPr>
              <a:t>la </a:t>
            </a:r>
            <a:r>
              <a:rPr lang="it-IT" sz="2400" dirty="0" smtClean="0">
                <a:solidFill>
                  <a:schemeClr val="bg2">
                    <a:lumMod val="75000"/>
                  </a:schemeClr>
                </a:solidFill>
                <a:latin typeface="AR JULIAN" panose="02000000000000000000" pitchFamily="2" charset="0"/>
              </a:rPr>
              <a:t>visita terrorizzante di un feroce </a:t>
            </a:r>
            <a:r>
              <a:rPr lang="it-IT" sz="2400" dirty="0">
                <a:solidFill>
                  <a:schemeClr val="bg2">
                    <a:lumMod val="75000"/>
                  </a:schemeClr>
                </a:solidFill>
                <a:latin typeface="AR JULIAN" panose="02000000000000000000" pitchFamily="2" charset="0"/>
              </a:rPr>
              <a:t>coccodrillo che si aggira nelle acque del fossato. </a:t>
            </a:r>
          </a:p>
        </p:txBody>
      </p:sp>
      <p:pic>
        <p:nvPicPr>
          <p:cNvPr id="7" name="Immagine 6"/>
          <p:cNvPicPr>
            <a:picLocks noChangeAspect="1"/>
          </p:cNvPicPr>
          <p:nvPr/>
        </p:nvPicPr>
        <p:blipFill rotWithShape="1">
          <a:blip r:embed="rId2" cstate="print"/>
          <a:srcRect r="23808"/>
          <a:stretch/>
        </p:blipFill>
        <p:spPr>
          <a:xfrm>
            <a:off x="0" y="2012092"/>
            <a:ext cx="2448509" cy="4973458"/>
          </a:xfrm>
          <a:prstGeom prst="rect">
            <a:avLst/>
          </a:prstGeom>
        </p:spPr>
      </p:pic>
      <p:pic>
        <p:nvPicPr>
          <p:cNvPr id="12" name="Immagine 11"/>
          <p:cNvPicPr>
            <a:picLocks noChangeAspect="1"/>
          </p:cNvPicPr>
          <p:nvPr/>
        </p:nvPicPr>
        <p:blipFill>
          <a:blip r:embed="rId3" cstate="print"/>
          <a:stretch>
            <a:fillRect/>
          </a:stretch>
        </p:blipFill>
        <p:spPr>
          <a:xfrm rot="194615">
            <a:off x="3654357" y="4574599"/>
            <a:ext cx="8476489" cy="2401671"/>
          </a:xfrm>
          <a:prstGeom prst="rect">
            <a:avLst/>
          </a:prstGeom>
        </p:spPr>
      </p:pic>
      <p:sp>
        <p:nvSpPr>
          <p:cNvPr id="13" name="CasellaDiTesto 12"/>
          <p:cNvSpPr txBox="1"/>
          <p:nvPr/>
        </p:nvSpPr>
        <p:spPr>
          <a:xfrm>
            <a:off x="2792185" y="2960959"/>
            <a:ext cx="7870371" cy="1200329"/>
          </a:xfrm>
          <a:prstGeom prst="rect">
            <a:avLst/>
          </a:prstGeom>
          <a:noFill/>
        </p:spPr>
        <p:txBody>
          <a:bodyPr wrap="square" rtlCol="0">
            <a:spAutoFit/>
          </a:bodyPr>
          <a:lstStyle/>
          <a:p>
            <a:r>
              <a:rPr lang="it-IT" sz="2400" dirty="0" smtClean="0">
                <a:solidFill>
                  <a:schemeClr val="bg2">
                    <a:lumMod val="75000"/>
                  </a:schemeClr>
                </a:solidFill>
                <a:latin typeface="AR JULIAN" panose="02000000000000000000" pitchFamily="2" charset="0"/>
              </a:rPr>
              <a:t>Eppure proprio con l’aiuto del coccodrillo, Angelo riesce a fuggire dalla tomba nella quale è stato sepolto vivo e a scoprire la causa di  tutto quello che quanto gli è capitato.</a:t>
            </a:r>
            <a:endParaRPr lang="it-IT" sz="2400" dirty="0">
              <a:solidFill>
                <a:schemeClr val="bg2">
                  <a:lumMod val="75000"/>
                </a:schemeClr>
              </a:solidFill>
              <a:latin typeface="AR JULIAN" panose="02000000000000000000" pitchFamily="2" charset="0"/>
            </a:endParaRPr>
          </a:p>
        </p:txBody>
      </p:sp>
      <p:pic>
        <p:nvPicPr>
          <p:cNvPr id="15" name="Immagine 14"/>
          <p:cNvPicPr>
            <a:picLocks noChangeAspect="1"/>
          </p:cNvPicPr>
          <p:nvPr/>
        </p:nvPicPr>
        <p:blipFill>
          <a:blip r:embed="rId4" cstate="print"/>
          <a:stretch>
            <a:fillRect/>
          </a:stretch>
        </p:blipFill>
        <p:spPr>
          <a:xfrm rot="904551">
            <a:off x="10066174" y="113134"/>
            <a:ext cx="2125825" cy="1594369"/>
          </a:xfrm>
          <a:prstGeom prst="rect">
            <a:avLst/>
          </a:prstGeom>
        </p:spPr>
      </p:pic>
    </p:spTree>
    <p:extLst>
      <p:ext uri="{BB962C8B-B14F-4D97-AF65-F5344CB8AC3E}">
        <p14:creationId xmlns="" xmlns:p14="http://schemas.microsoft.com/office/powerpoint/2010/main" val="3952133517"/>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14"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82000">
              <a:schemeClr val="accent3">
                <a:lumMod val="75000"/>
              </a:schemeClr>
            </a:gs>
          </a:gsLst>
          <a:lin ang="5400000" scaled="1"/>
        </a:gradFill>
        <a:effectLst/>
      </p:bgPr>
    </p:bg>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stretch>
            <a:fillRect/>
          </a:stretch>
        </p:blipFill>
        <p:spPr>
          <a:xfrm>
            <a:off x="11881" y="-63581"/>
            <a:ext cx="12180119" cy="6921581"/>
          </a:xfrm>
          <a:prstGeom prst="rect">
            <a:avLst/>
          </a:prstGeom>
        </p:spPr>
      </p:pic>
      <p:pic>
        <p:nvPicPr>
          <p:cNvPr id="5" name="Immagine 4"/>
          <p:cNvPicPr>
            <a:picLocks noChangeAspect="1"/>
          </p:cNvPicPr>
          <p:nvPr/>
        </p:nvPicPr>
        <p:blipFill>
          <a:blip r:embed="rId3" cstate="print"/>
          <a:stretch>
            <a:fillRect/>
          </a:stretch>
        </p:blipFill>
        <p:spPr>
          <a:xfrm>
            <a:off x="391886" y="2053011"/>
            <a:ext cx="3430093" cy="4804989"/>
          </a:xfrm>
          <a:prstGeom prst="rect">
            <a:avLst/>
          </a:prstGeom>
        </p:spPr>
      </p:pic>
      <p:sp>
        <p:nvSpPr>
          <p:cNvPr id="6" name="CasellaDiTesto 5"/>
          <p:cNvSpPr txBox="1"/>
          <p:nvPr/>
        </p:nvSpPr>
        <p:spPr>
          <a:xfrm>
            <a:off x="391886" y="132362"/>
            <a:ext cx="11625943" cy="1631216"/>
          </a:xfrm>
          <a:prstGeom prst="rect">
            <a:avLst/>
          </a:prstGeom>
          <a:noFill/>
        </p:spPr>
        <p:txBody>
          <a:bodyPr wrap="square" rtlCol="0">
            <a:spAutoFit/>
          </a:bodyPr>
          <a:lstStyle/>
          <a:p>
            <a:r>
              <a:rPr lang="it-IT" sz="2000" dirty="0" smtClean="0">
                <a:solidFill>
                  <a:schemeClr val="bg1"/>
                </a:solidFill>
                <a:latin typeface="AR JULIAN" panose="02000000000000000000" pitchFamily="2" charset="0"/>
              </a:rPr>
              <a:t>Angelo, senza saperlo, è  venuto in possesso della mappa di un tesoro, quello sepolto nella tomba di  Alarico. una mappa  che fa gola  non solo al Re Carlo  di Borbone, ma anche  al papa, ai Templari e agli Inglesi. </a:t>
            </a:r>
          </a:p>
          <a:p>
            <a:r>
              <a:rPr lang="it-IT" sz="2000" dirty="0" smtClean="0">
                <a:solidFill>
                  <a:schemeClr val="bg1"/>
                </a:solidFill>
                <a:latin typeface="AR JULIAN" panose="02000000000000000000" pitchFamily="2" charset="0"/>
              </a:rPr>
              <a:t> Il giovane sarà impegnato in mille  avventure  per trovare tesoro e salvare la sua innamorata, ma dovrà  difendersi dal suo fratellastro, Raimondo </a:t>
            </a:r>
            <a:r>
              <a:rPr lang="it-IT" sz="2000" dirty="0">
                <a:solidFill>
                  <a:schemeClr val="bg1"/>
                </a:solidFill>
                <a:latin typeface="AR JULIAN" panose="02000000000000000000" pitchFamily="2" charset="0"/>
              </a:rPr>
              <a:t>di Sangro, </a:t>
            </a:r>
            <a:r>
              <a:rPr lang="it-IT" sz="2000" dirty="0" smtClean="0">
                <a:solidFill>
                  <a:schemeClr val="bg1"/>
                </a:solidFill>
                <a:latin typeface="AR JULIAN" panose="02000000000000000000" pitchFamily="2" charset="0"/>
              </a:rPr>
              <a:t>principe </a:t>
            </a:r>
            <a:r>
              <a:rPr lang="it-IT" sz="2000" dirty="0">
                <a:solidFill>
                  <a:schemeClr val="bg1"/>
                </a:solidFill>
                <a:latin typeface="AR JULIAN" panose="02000000000000000000" pitchFamily="2" charset="0"/>
              </a:rPr>
              <a:t>di Sansevero, geniale e crudele </a:t>
            </a:r>
            <a:r>
              <a:rPr lang="it-IT" sz="2000" dirty="0" smtClean="0">
                <a:solidFill>
                  <a:schemeClr val="bg1"/>
                </a:solidFill>
                <a:latin typeface="AR JULIAN" panose="02000000000000000000" pitchFamily="2" charset="0"/>
              </a:rPr>
              <a:t>alchimista, primo </a:t>
            </a:r>
            <a:r>
              <a:rPr lang="it-IT" sz="2000" dirty="0">
                <a:solidFill>
                  <a:schemeClr val="bg1"/>
                </a:solidFill>
                <a:latin typeface="AR JULIAN" panose="02000000000000000000" pitchFamily="2" charset="0"/>
              </a:rPr>
              <a:t>Gran Maestro della Massoneria </a:t>
            </a:r>
            <a:r>
              <a:rPr lang="it-IT" sz="2000" dirty="0" smtClean="0">
                <a:solidFill>
                  <a:schemeClr val="bg1"/>
                </a:solidFill>
                <a:latin typeface="AR JULIAN" panose="02000000000000000000" pitchFamily="2" charset="0"/>
              </a:rPr>
              <a:t>napoletana.</a:t>
            </a:r>
            <a:endParaRPr lang="it-IT" sz="2000" dirty="0">
              <a:solidFill>
                <a:schemeClr val="bg1"/>
              </a:solidFill>
              <a:latin typeface="AR JULIAN" panose="02000000000000000000" pitchFamily="2" charset="0"/>
            </a:endParaRPr>
          </a:p>
          <a:p>
            <a:endParaRPr lang="it-IT" sz="2000" dirty="0" smtClean="0">
              <a:solidFill>
                <a:schemeClr val="bg1"/>
              </a:solidFill>
              <a:latin typeface="Algerian" panose="04020705040A02060702" pitchFamily="82" charset="0"/>
            </a:endParaRPr>
          </a:p>
        </p:txBody>
      </p:sp>
      <p:sp>
        <p:nvSpPr>
          <p:cNvPr id="2" name="CasellaDiTesto 1"/>
          <p:cNvSpPr txBox="1"/>
          <p:nvPr/>
        </p:nvSpPr>
        <p:spPr>
          <a:xfrm>
            <a:off x="8735786" y="2808514"/>
            <a:ext cx="2939143" cy="2939143"/>
          </a:xfrm>
          <a:prstGeom prst="rect">
            <a:avLst/>
          </a:prstGeom>
          <a:noFill/>
        </p:spPr>
        <p:txBody>
          <a:bodyPr wrap="square" rtlCol="0">
            <a:spAutoFit/>
          </a:bodyPr>
          <a:lstStyle/>
          <a:p>
            <a:endParaRPr lang="it-IT" dirty="0"/>
          </a:p>
        </p:txBody>
      </p:sp>
    </p:spTree>
    <p:extLst>
      <p:ext uri="{BB962C8B-B14F-4D97-AF65-F5344CB8AC3E}">
        <p14:creationId xmlns="" xmlns:p14="http://schemas.microsoft.com/office/powerpoint/2010/main" val="2913397408"/>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1)">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heel(1)">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26"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80">
                                          <p:stCondLst>
                                            <p:cond delay="0"/>
                                          </p:stCondLst>
                                        </p:cTn>
                                        <p:tgtEl>
                                          <p:spTgt spid="5"/>
                                        </p:tgtEl>
                                      </p:cBhvr>
                                    </p:animEffect>
                                    <p:anim calcmode="lin" valueType="num">
                                      <p:cBhvr>
                                        <p:cTn id="2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8" dur="26">
                                          <p:stCondLst>
                                            <p:cond delay="650"/>
                                          </p:stCondLst>
                                        </p:cTn>
                                        <p:tgtEl>
                                          <p:spTgt spid="5"/>
                                        </p:tgtEl>
                                      </p:cBhvr>
                                      <p:to x="100000" y="60000"/>
                                    </p:animScale>
                                    <p:animScale>
                                      <p:cBhvr>
                                        <p:cTn id="29" dur="166" decel="50000">
                                          <p:stCondLst>
                                            <p:cond delay="676"/>
                                          </p:stCondLst>
                                        </p:cTn>
                                        <p:tgtEl>
                                          <p:spTgt spid="5"/>
                                        </p:tgtEl>
                                      </p:cBhvr>
                                      <p:to x="100000" y="100000"/>
                                    </p:animScale>
                                    <p:animScale>
                                      <p:cBhvr>
                                        <p:cTn id="30" dur="26">
                                          <p:stCondLst>
                                            <p:cond delay="1312"/>
                                          </p:stCondLst>
                                        </p:cTn>
                                        <p:tgtEl>
                                          <p:spTgt spid="5"/>
                                        </p:tgtEl>
                                      </p:cBhvr>
                                      <p:to x="100000" y="80000"/>
                                    </p:animScale>
                                    <p:animScale>
                                      <p:cBhvr>
                                        <p:cTn id="31" dur="166" decel="50000">
                                          <p:stCondLst>
                                            <p:cond delay="1338"/>
                                          </p:stCondLst>
                                        </p:cTn>
                                        <p:tgtEl>
                                          <p:spTgt spid="5"/>
                                        </p:tgtEl>
                                      </p:cBhvr>
                                      <p:to x="100000" y="100000"/>
                                    </p:animScale>
                                    <p:animScale>
                                      <p:cBhvr>
                                        <p:cTn id="32" dur="26">
                                          <p:stCondLst>
                                            <p:cond delay="1642"/>
                                          </p:stCondLst>
                                        </p:cTn>
                                        <p:tgtEl>
                                          <p:spTgt spid="5"/>
                                        </p:tgtEl>
                                      </p:cBhvr>
                                      <p:to x="100000" y="90000"/>
                                    </p:animScale>
                                    <p:animScale>
                                      <p:cBhvr>
                                        <p:cTn id="33" dur="166" decel="50000">
                                          <p:stCondLst>
                                            <p:cond delay="1668"/>
                                          </p:stCondLst>
                                        </p:cTn>
                                        <p:tgtEl>
                                          <p:spTgt spid="5"/>
                                        </p:tgtEl>
                                      </p:cBhvr>
                                      <p:to x="100000" y="100000"/>
                                    </p:animScale>
                                    <p:animScale>
                                      <p:cBhvr>
                                        <p:cTn id="34" dur="26">
                                          <p:stCondLst>
                                            <p:cond delay="1808"/>
                                          </p:stCondLst>
                                        </p:cTn>
                                        <p:tgtEl>
                                          <p:spTgt spid="5"/>
                                        </p:tgtEl>
                                      </p:cBhvr>
                                      <p:to x="100000" y="95000"/>
                                    </p:animScale>
                                    <p:animScale>
                                      <p:cBhvr>
                                        <p:cTn id="3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82000">
              <a:schemeClr val="accent3">
                <a:lumMod val="75000"/>
              </a:schemeClr>
            </a:gs>
          </a:gsLst>
          <a:lin ang="5400000" scaled="1"/>
        </a:gradFill>
        <a:effectLst/>
      </p:bgPr>
    </p:bg>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stretch>
            <a:fillRect/>
          </a:stretch>
        </p:blipFill>
        <p:spPr>
          <a:xfrm>
            <a:off x="0" y="27992"/>
            <a:ext cx="12192000" cy="6819727"/>
          </a:xfrm>
          <a:prstGeom prst="rect">
            <a:avLst/>
          </a:prstGeom>
        </p:spPr>
      </p:pic>
      <p:sp>
        <p:nvSpPr>
          <p:cNvPr id="5" name="CasellaDiTesto 4"/>
          <p:cNvSpPr txBox="1"/>
          <p:nvPr/>
        </p:nvSpPr>
        <p:spPr>
          <a:xfrm>
            <a:off x="979714" y="457201"/>
            <a:ext cx="10459617" cy="1200329"/>
          </a:xfrm>
          <a:prstGeom prst="rect">
            <a:avLst/>
          </a:prstGeom>
          <a:noFill/>
        </p:spPr>
        <p:txBody>
          <a:bodyPr wrap="square" rtlCol="0">
            <a:spAutoFit/>
          </a:bodyPr>
          <a:lstStyle/>
          <a:p>
            <a:pPr algn="ctr"/>
            <a:r>
              <a:rPr lang="it-IT" sz="7200" dirty="0" smtClean="0">
                <a:solidFill>
                  <a:schemeClr val="bg1"/>
                </a:solidFill>
                <a:effectLst>
                  <a:outerShdw blurRad="38100" dist="38100" dir="2700000" algn="tl">
                    <a:srgbClr val="000000">
                      <a:alpha val="43137"/>
                    </a:srgbClr>
                  </a:outerShdw>
                </a:effectLst>
                <a:latin typeface="Brush Script MT" panose="03060802040406070304" pitchFamily="66" charset="0"/>
              </a:rPr>
              <a:t>Cappella Sansevero</a:t>
            </a:r>
            <a:endParaRPr lang="it-IT" sz="7200" dirty="0">
              <a:solidFill>
                <a:schemeClr val="bg1"/>
              </a:solidFill>
              <a:effectLst>
                <a:outerShdw blurRad="38100" dist="38100" dir="2700000" algn="tl">
                  <a:srgbClr val="000000">
                    <a:alpha val="43137"/>
                  </a:srgbClr>
                </a:outerShdw>
              </a:effectLst>
              <a:latin typeface="Brush Script MT" panose="03060802040406070304" pitchFamily="66" charset="0"/>
            </a:endParaRPr>
          </a:p>
        </p:txBody>
      </p:sp>
      <p:sp>
        <p:nvSpPr>
          <p:cNvPr id="6" name="CasellaDiTesto 5"/>
          <p:cNvSpPr txBox="1"/>
          <p:nvPr/>
        </p:nvSpPr>
        <p:spPr>
          <a:xfrm>
            <a:off x="4320073" y="1563519"/>
            <a:ext cx="3344185" cy="523220"/>
          </a:xfrm>
          <a:prstGeom prst="rect">
            <a:avLst/>
          </a:prstGeom>
          <a:noFill/>
        </p:spPr>
        <p:txBody>
          <a:bodyPr wrap="none" rtlCol="0">
            <a:spAutoFit/>
          </a:bodyPr>
          <a:lstStyle/>
          <a:p>
            <a:r>
              <a:rPr lang="it-IT" sz="2800" dirty="0" smtClean="0">
                <a:solidFill>
                  <a:schemeClr val="bg1"/>
                </a:solidFill>
                <a:latin typeface="Brush Script MT" panose="03060802040406070304" pitchFamily="66" charset="0"/>
              </a:rPr>
              <a:t>Quello che c’è </a:t>
            </a:r>
            <a:r>
              <a:rPr lang="it-IT" sz="2800" dirty="0" smtClean="0">
                <a:solidFill>
                  <a:schemeClr val="bg1"/>
                </a:solidFill>
                <a:effectLst>
                  <a:outerShdw blurRad="38100" dist="38100" dir="2700000" algn="tl">
                    <a:srgbClr val="000000">
                      <a:alpha val="43137"/>
                    </a:srgbClr>
                  </a:outerShdw>
                </a:effectLst>
                <a:latin typeface="Brush Script MT" panose="03060802040406070304" pitchFamily="66" charset="0"/>
              </a:rPr>
              <a:t>nella</a:t>
            </a:r>
            <a:r>
              <a:rPr lang="it-IT" sz="2800" dirty="0" smtClean="0">
                <a:solidFill>
                  <a:schemeClr val="bg1"/>
                </a:solidFill>
                <a:latin typeface="Brush Script MT" panose="03060802040406070304" pitchFamily="66" charset="0"/>
              </a:rPr>
              <a:t> cripta:</a:t>
            </a:r>
            <a:endParaRPr lang="it-IT" sz="2800" dirty="0">
              <a:solidFill>
                <a:schemeClr val="bg1"/>
              </a:solidFill>
              <a:latin typeface="Brush Script MT" panose="03060802040406070304" pitchFamily="66" charset="0"/>
            </a:endParaRPr>
          </a:p>
        </p:txBody>
      </p:sp>
      <p:pic>
        <p:nvPicPr>
          <p:cNvPr id="7" name="Immagine 6"/>
          <p:cNvPicPr>
            <a:picLocks noChangeAspect="1"/>
          </p:cNvPicPr>
          <p:nvPr/>
        </p:nvPicPr>
        <p:blipFill>
          <a:blip r:embed="rId3" cstate="print"/>
          <a:stretch>
            <a:fillRect/>
          </a:stretch>
        </p:blipFill>
        <p:spPr>
          <a:xfrm>
            <a:off x="0" y="1540779"/>
            <a:ext cx="3535952" cy="5317221"/>
          </a:xfrm>
          <a:prstGeom prst="rect">
            <a:avLst/>
          </a:prstGeom>
        </p:spPr>
      </p:pic>
      <p:pic>
        <p:nvPicPr>
          <p:cNvPr id="8" name="Immagine 7"/>
          <p:cNvPicPr>
            <a:picLocks noChangeAspect="1"/>
          </p:cNvPicPr>
          <p:nvPr/>
        </p:nvPicPr>
        <p:blipFill>
          <a:blip r:embed="rId4" cstate="print"/>
          <a:stretch>
            <a:fillRect/>
          </a:stretch>
        </p:blipFill>
        <p:spPr>
          <a:xfrm>
            <a:off x="8257592" y="1728050"/>
            <a:ext cx="4032751" cy="5129950"/>
          </a:xfrm>
          <a:prstGeom prst="rect">
            <a:avLst/>
          </a:prstGeom>
        </p:spPr>
      </p:pic>
      <p:pic>
        <p:nvPicPr>
          <p:cNvPr id="9" name="Immagine 8"/>
          <p:cNvPicPr>
            <a:picLocks noChangeAspect="1"/>
          </p:cNvPicPr>
          <p:nvPr/>
        </p:nvPicPr>
        <p:blipFill>
          <a:blip r:embed="rId5" cstate="print"/>
          <a:stretch>
            <a:fillRect/>
          </a:stretch>
        </p:blipFill>
        <p:spPr>
          <a:xfrm>
            <a:off x="4035314" y="2926401"/>
            <a:ext cx="3913702" cy="3081655"/>
          </a:xfrm>
          <a:prstGeom prst="rect">
            <a:avLst/>
          </a:prstGeom>
        </p:spPr>
      </p:pic>
    </p:spTree>
    <p:extLst>
      <p:ext uri="{BB962C8B-B14F-4D97-AF65-F5344CB8AC3E}">
        <p14:creationId xmlns="" xmlns:p14="http://schemas.microsoft.com/office/powerpoint/2010/main" val="1983950157"/>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anim calcmode="lin" valueType="num">
                                      <p:cBhvr>
                                        <p:cTn id="16" dur="2000" fill="hold"/>
                                        <p:tgtEl>
                                          <p:spTgt spid="6"/>
                                        </p:tgtEl>
                                        <p:attrNameLst>
                                          <p:attrName>ppt_w</p:attrName>
                                        </p:attrNameLst>
                                      </p:cBhvr>
                                      <p:tavLst>
                                        <p:tav tm="0" fmla="#ppt_w*sin(2.5*pi*$)">
                                          <p:val>
                                            <p:fltVal val="0"/>
                                          </p:val>
                                        </p:tav>
                                        <p:tav tm="100000">
                                          <p:val>
                                            <p:fltVal val="1"/>
                                          </p:val>
                                        </p:tav>
                                      </p:tavLst>
                                    </p:anim>
                                    <p:anim calcmode="lin" valueType="num">
                                      <p:cBhvr>
                                        <p:cTn id="17"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2000"/>
                                        <p:tgtEl>
                                          <p:spTgt spid="9"/>
                                        </p:tgtEl>
                                      </p:cBhvr>
                                    </p:animEffect>
                                    <p:anim calcmode="lin" valueType="num">
                                      <p:cBhvr>
                                        <p:cTn id="29" dur="2000" fill="hold"/>
                                        <p:tgtEl>
                                          <p:spTgt spid="9"/>
                                        </p:tgtEl>
                                        <p:attrNameLst>
                                          <p:attrName>ppt_w</p:attrName>
                                        </p:attrNameLst>
                                      </p:cBhvr>
                                      <p:tavLst>
                                        <p:tav tm="0" fmla="#ppt_w*sin(2.5*pi*$)">
                                          <p:val>
                                            <p:fltVal val="0"/>
                                          </p:val>
                                        </p:tav>
                                        <p:tav tm="100000">
                                          <p:val>
                                            <p:fltVal val="1"/>
                                          </p:val>
                                        </p:tav>
                                      </p:tavLst>
                                    </p:anim>
                                    <p:anim calcmode="lin" valueType="num">
                                      <p:cBhvr>
                                        <p:cTn id="30"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circle(in)">
                                      <p:cBhvr>
                                        <p:cTn id="3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TotalTime>
  <Words>235</Words>
  <Application>Microsoft Office PowerPoint</Application>
  <PresentationFormat>Personalizzato</PresentationFormat>
  <Paragraphs>11</Paragraphs>
  <Slides>5</Slides>
  <Notes>0</Notes>
  <HiddenSlides>0</HiddenSlides>
  <MMClips>0</MMClips>
  <ScaleCrop>false</ScaleCrop>
  <HeadingPairs>
    <vt:vector size="4" baseType="variant">
      <vt:variant>
        <vt:lpstr>Tema</vt:lpstr>
      </vt:variant>
      <vt:variant>
        <vt:i4>1</vt:i4>
      </vt:variant>
      <vt:variant>
        <vt:lpstr>Titoli diapositive</vt:lpstr>
      </vt:variant>
      <vt:variant>
        <vt:i4>5</vt:i4>
      </vt:variant>
    </vt:vector>
  </HeadingPairs>
  <TitlesOfParts>
    <vt:vector size="6" baseType="lpstr">
      <vt:lpstr>Tema di Office</vt:lpstr>
      <vt:lpstr>Diapositiva 1</vt:lpstr>
      <vt:lpstr>Diapositiva 2</vt:lpstr>
      <vt:lpstr>Diapositiva 3</vt:lpstr>
      <vt:lpstr>Diapositiva 4</vt:lpstr>
      <vt:lpstr>Diapositiva 5</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Enrico Caleprico</dc:creator>
  <cp:lastModifiedBy>Sandon</cp:lastModifiedBy>
  <cp:revision>24</cp:revision>
  <dcterms:created xsi:type="dcterms:W3CDTF">2019-03-30T10:10:33Z</dcterms:created>
  <dcterms:modified xsi:type="dcterms:W3CDTF">2019-04-04T13:33:38Z</dcterms:modified>
</cp:coreProperties>
</file>